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587" r:id="rId2"/>
    <p:sldId id="767" r:id="rId3"/>
    <p:sldId id="736" r:id="rId4"/>
    <p:sldId id="810" r:id="rId5"/>
    <p:sldId id="739" r:id="rId6"/>
    <p:sldId id="717" r:id="rId7"/>
    <p:sldId id="718" r:id="rId8"/>
    <p:sldId id="719" r:id="rId9"/>
    <p:sldId id="721" r:id="rId10"/>
    <p:sldId id="722" r:id="rId11"/>
    <p:sldId id="723" r:id="rId12"/>
    <p:sldId id="742" r:id="rId13"/>
    <p:sldId id="724" r:id="rId14"/>
    <p:sldId id="725" r:id="rId15"/>
    <p:sldId id="766" r:id="rId16"/>
    <p:sldId id="727" r:id="rId17"/>
    <p:sldId id="743" r:id="rId18"/>
    <p:sldId id="744" r:id="rId19"/>
    <p:sldId id="751" r:id="rId20"/>
    <p:sldId id="752" r:id="rId21"/>
    <p:sldId id="732" r:id="rId22"/>
    <p:sldId id="733" r:id="rId23"/>
    <p:sldId id="734" r:id="rId24"/>
    <p:sldId id="735" r:id="rId25"/>
    <p:sldId id="755" r:id="rId26"/>
    <p:sldId id="770" r:id="rId27"/>
    <p:sldId id="771" r:id="rId28"/>
    <p:sldId id="716" r:id="rId2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20" autoAdjust="0"/>
    <p:restoredTop sz="83312"/>
  </p:normalViewPr>
  <p:slideViewPr>
    <p:cSldViewPr snapToGrid="0" snapToObjects="1">
      <p:cViewPr varScale="1">
        <p:scale>
          <a:sx n="148" d="100"/>
          <a:sy n="148" d="100"/>
        </p:scale>
        <p:origin x="192" y="16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PMingLiU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PMingLiU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PMingLiU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PMingLiU" charset="0"/>
              </a:defRPr>
            </a:lvl1pPr>
          </a:lstStyle>
          <a:p>
            <a:pPr>
              <a:defRPr/>
            </a:pPr>
            <a:fld id="{BA9611C0-22CD-3B4D-A545-A25F1CC1E2E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280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 noProof="0"/>
              <a:t>Textmasterformate durch Klicken bearbeiten</a:t>
            </a:r>
          </a:p>
          <a:p>
            <a:pPr lvl="1"/>
            <a:r>
              <a:rPr lang="de-DE" altLang="zh-CN" noProof="0"/>
              <a:t>Zweite Ebene</a:t>
            </a:r>
          </a:p>
          <a:p>
            <a:pPr lvl="2"/>
            <a:r>
              <a:rPr lang="de-DE" altLang="zh-CN" noProof="0"/>
              <a:t>Dritte Ebene</a:t>
            </a:r>
          </a:p>
          <a:p>
            <a:pPr lvl="3"/>
            <a:r>
              <a:rPr lang="de-DE" altLang="zh-CN" noProof="0"/>
              <a:t>Vierte Ebene</a:t>
            </a:r>
          </a:p>
          <a:p>
            <a:pPr lvl="4"/>
            <a:r>
              <a:rPr lang="de-DE" altLang="zh-CN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91BB238-3B1B-EE4E-BFC2-DF2FE134C0D2}" type="slidenum">
              <a:rPr lang="de-DE" altLang="zh-CN"/>
              <a:pPr>
                <a:defRPr/>
              </a:pPr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0557670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1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423182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5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4169505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15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905244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693738" y="1435100"/>
            <a:ext cx="7754937" cy="1082675"/>
          </a:xfrm>
        </p:spPr>
        <p:txBody>
          <a:bodyPr anchor="b"/>
          <a:lstStyle>
            <a:lvl1pPr algn="ctr">
              <a:lnSpc>
                <a:spcPct val="110000"/>
              </a:lnSpc>
              <a:defRPr sz="3200"/>
            </a:lvl1pPr>
          </a:lstStyle>
          <a:p>
            <a:r>
              <a:rPr lang="de-DE"/>
              <a:t>Titelmasterformat durch</a:t>
            </a:r>
            <a:br>
              <a:rPr lang="de-DE"/>
            </a:br>
            <a:r>
              <a:rPr lang="de-DE"/>
              <a:t>Klicken bearbeiten</a:t>
            </a:r>
          </a:p>
        </p:txBody>
      </p:sp>
      <p:sp>
        <p:nvSpPr>
          <p:cNvPr id="111630" name="Rectangle 12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696913" y="2517775"/>
            <a:ext cx="7751762" cy="800100"/>
          </a:xfrm>
        </p:spPr>
        <p:txBody>
          <a:bodyPr tIns="45720" bIns="45720"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8054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0201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89725" y="101600"/>
            <a:ext cx="2130425" cy="57007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5275" y="101600"/>
            <a:ext cx="6242050" cy="57007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52358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00" y="6065721"/>
            <a:ext cx="4953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35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00" y="6065721"/>
            <a:ext cx="4953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8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95275" y="1489075"/>
            <a:ext cx="4186238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3913" y="1489075"/>
            <a:ext cx="4186237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2169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60143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09493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9449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2341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18970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Textmasterformate durch Klicken bearbeiten</a:t>
            </a:r>
          </a:p>
          <a:p>
            <a:pPr lvl="1"/>
            <a:r>
              <a:rPr lang="de-DE" altLang="zh-CN"/>
              <a:t>Zweite Ebene</a:t>
            </a:r>
          </a:p>
          <a:p>
            <a:pPr lvl="2"/>
            <a:r>
              <a:rPr lang="de-DE" altLang="zh-CN"/>
              <a:t>Dritte Ebene</a:t>
            </a:r>
          </a:p>
          <a:p>
            <a:pPr lvl="3"/>
            <a:r>
              <a:rPr lang="de-DE" altLang="zh-CN"/>
              <a:t>Vierte Ebene</a:t>
            </a:r>
          </a:p>
          <a:p>
            <a:pPr lvl="4"/>
            <a:r>
              <a:rPr lang="de-DE" altLang="zh-CN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101600"/>
            <a:ext cx="8520112" cy="6477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zh-CN" sz="1000"/>
              <a:t>Page </a:t>
            </a:r>
            <a:r>
              <a:rPr lang="de-DE" altLang="zh-CN" sz="1000">
                <a:sym typeface="Wingdings" charset="0"/>
              </a:rPr>
              <a:t></a:t>
            </a:r>
            <a:r>
              <a:rPr lang="de-DE" altLang="zh-CN" sz="1000"/>
              <a:t> </a:t>
            </a:r>
            <a:fld id="{EB0D860B-0F9F-024D-87B2-26EC2F8908EF}" type="slidenum">
              <a:rPr lang="de-DE" altLang="zh-CN" sz="1000"/>
              <a:pPr/>
              <a:t>‹#›</a:t>
            </a:fld>
            <a:endParaRPr lang="de-DE" altLang="zh-CN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+mj-lt"/>
          <a:ea typeface="宋体" charset="0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charset="0"/>
        <a:buChar char="§"/>
        <a:defRPr kumimoji="1" sz="2000">
          <a:solidFill>
            <a:schemeClr val="tx1"/>
          </a:solidFill>
          <a:latin typeface="+mn-lt"/>
          <a:ea typeface="宋体" charset="0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 kumimoji="1">
          <a:solidFill>
            <a:schemeClr val="tx1"/>
          </a:solidFill>
          <a:latin typeface="+mn-lt"/>
          <a:ea typeface="Arial" charset="0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 kumimoji="1">
          <a:solidFill>
            <a:schemeClr val="tx1"/>
          </a:solidFill>
          <a:latin typeface="+mn-lt"/>
          <a:ea typeface="Arial" charset="0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 kumimoji="1">
          <a:solidFill>
            <a:schemeClr val="tx1"/>
          </a:solidFill>
          <a:latin typeface="+mn-lt"/>
          <a:ea typeface="Arial" charset="0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 kumimoji="1">
          <a:solidFill>
            <a:schemeClr val="tx1"/>
          </a:solidFill>
          <a:latin typeface="+mn-lt"/>
          <a:ea typeface="Arial" charset="0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relan.be/index.php/2009/09/21/exploit-writing-tutorial-part-6-bypassing-stack-cookies-safeseh-hw-dep-and-aslr/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.virginia.edu/~evans/cs216/guides/x86.html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3240" y="1315598"/>
            <a:ext cx="801858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CSC 495/583 Topics of Software Security</a:t>
            </a:r>
            <a:br>
              <a:rPr lang="en-US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</a:br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Stack</a:t>
            </a:r>
            <a:r>
              <a:rPr lang="zh-CN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Overflow</a:t>
            </a:r>
          </a:p>
          <a:p>
            <a:pPr algn="ctr"/>
            <a:r>
              <a:rPr lang="en-US" alt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Dr. Si Chen (schen@wcupa.edu)</a:t>
            </a:r>
          </a:p>
        </p:txBody>
      </p:sp>
      <p:sp>
        <p:nvSpPr>
          <p:cNvPr id="2" name="Rectangle 1"/>
          <p:cNvSpPr/>
          <p:nvPr/>
        </p:nvSpPr>
        <p:spPr>
          <a:xfrm>
            <a:off x="7224436" y="-93336"/>
            <a:ext cx="14285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spc="-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Franklin Gothic Medium" panose="020B0603020102020204"/>
              </a:rPr>
              <a:t>Class</a:t>
            </a:r>
            <a:r>
              <a:rPr lang="en-US" altLang="zh-CN" sz="7200" b="1" spc="-150" dirty="0">
                <a:ln w="11430"/>
                <a:solidFill>
                  <a:srgbClr val="247793">
                    <a:lumMod val="60000"/>
                    <a:lumOff val="40000"/>
                  </a:srgb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Franklin Gothic Book" panose="020B0503020102020204"/>
              </a:rPr>
              <a:t>6</a:t>
            </a:r>
            <a:endParaRPr lang="zh-CN" altLang="en-US" sz="2800" dirty="0"/>
          </a:p>
        </p:txBody>
      </p:sp>
      <p:sp>
        <p:nvSpPr>
          <p:cNvPr id="3" name="AutoShape 8" descr="Image result for programming langu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 descr="Course Logo">
            <a:extLst>
              <a:ext uri="{FF2B5EF4-FFF2-40B4-BE49-F238E27FC236}">
                <a16:creationId xmlns:a16="http://schemas.microsoft.com/office/drawing/2014/main" id="{9282C541-23EE-469D-A06B-4D0016D94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551" y="3823398"/>
            <a:ext cx="3164449" cy="210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546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dirty="0"/>
              <a:t>C programmer mistake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6457741" cy="43132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5430838"/>
            <a:ext cx="8140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8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Crash</a:t>
            </a:r>
            <a:r>
              <a:rPr lang="zh-CN" altLang="en-US" dirty="0"/>
              <a:t> </a:t>
            </a:r>
            <a:r>
              <a:rPr lang="en-US" altLang="zh-CN" dirty="0"/>
              <a:t>report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45" y="732220"/>
            <a:ext cx="7054614" cy="61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57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299"/>
            <a:ext cx="9172747" cy="6108701"/>
          </a:xfrm>
        </p:spPr>
      </p:pic>
    </p:spTree>
    <p:extLst>
      <p:ext uri="{BB962C8B-B14F-4D97-AF65-F5344CB8AC3E}">
        <p14:creationId xmlns:p14="http://schemas.microsoft.com/office/powerpoint/2010/main" val="491775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1766291"/>
            <a:ext cx="8524875" cy="3758806"/>
          </a:xfrm>
        </p:spPr>
      </p:pic>
    </p:spTree>
    <p:extLst>
      <p:ext uri="{BB962C8B-B14F-4D97-AF65-F5344CB8AC3E}">
        <p14:creationId xmlns:p14="http://schemas.microsoft.com/office/powerpoint/2010/main" val="1190544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Overflow.c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678" y="686767"/>
            <a:ext cx="4140472" cy="545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10EEC2-575E-724D-8158-E206EF354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86767"/>
            <a:ext cx="3820022" cy="3988157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601FB1D-01A2-ED45-84B4-8131369EC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049" y="3250851"/>
            <a:ext cx="5796951" cy="3607149"/>
          </a:xfrm>
        </p:spPr>
      </p:pic>
    </p:spTree>
    <p:extLst>
      <p:ext uri="{BB962C8B-B14F-4D97-AF65-F5344CB8AC3E}">
        <p14:creationId xmlns:p14="http://schemas.microsoft.com/office/powerpoint/2010/main" val="416352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Protection:</a:t>
            </a:r>
            <a:r>
              <a:rPr lang="zh-CN" altLang="en-US" dirty="0"/>
              <a:t> </a:t>
            </a:r>
            <a:r>
              <a:rPr lang="en-US" altLang="zh-CN" dirty="0"/>
              <a:t>ASLR,</a:t>
            </a:r>
            <a:r>
              <a:rPr lang="zh-CN" altLang="en-US" dirty="0"/>
              <a:t> </a:t>
            </a:r>
            <a:r>
              <a:rPr lang="en-US" altLang="zh-CN" dirty="0"/>
              <a:t>DEP,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Protector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2344390"/>
            <a:ext cx="8524875" cy="3006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038" y="5351307"/>
            <a:ext cx="7905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</a:t>
            </a:r>
            <a:r>
              <a:rPr lang="en-US" altLang="zh-CN" dirty="0" err="1"/>
              <a:t>fno</a:t>
            </a:r>
            <a:r>
              <a:rPr lang="en-US" altLang="zh-CN" dirty="0"/>
              <a:t>-stack-protector</a:t>
            </a:r>
            <a:r>
              <a:rPr lang="zh-CN" altLang="en-US" dirty="0"/>
              <a:t>  </a:t>
            </a:r>
            <a:r>
              <a:rPr lang="en-US" altLang="zh-CN" b="1" dirty="0"/>
              <a:t>Shutdown</a:t>
            </a:r>
            <a:r>
              <a:rPr lang="zh-CN" altLang="en-US" b="1" dirty="0"/>
              <a:t> </a:t>
            </a:r>
            <a:r>
              <a:rPr lang="en-US" altLang="zh-CN" b="1" dirty="0"/>
              <a:t>stack</a:t>
            </a:r>
            <a:r>
              <a:rPr lang="zh-CN" altLang="en-US" b="1" dirty="0"/>
              <a:t> </a:t>
            </a:r>
            <a:r>
              <a:rPr lang="en-US" altLang="zh-CN" b="1" dirty="0"/>
              <a:t>protector</a:t>
            </a:r>
          </a:p>
          <a:p>
            <a:r>
              <a:rPr lang="en-US" altLang="zh-CN" dirty="0"/>
              <a:t>-z</a:t>
            </a:r>
            <a:r>
              <a:rPr lang="zh-CN" altLang="en-US" dirty="0"/>
              <a:t> </a:t>
            </a:r>
            <a:r>
              <a:rPr lang="en-US" altLang="zh-CN" dirty="0" err="1"/>
              <a:t>execstack</a:t>
            </a:r>
            <a:r>
              <a:rPr lang="zh-CN" altLang="en-US" dirty="0"/>
              <a:t> </a:t>
            </a:r>
            <a:r>
              <a:rPr lang="en-US" altLang="zh-CN" b="1" dirty="0"/>
              <a:t>Shutdown</a:t>
            </a:r>
            <a:r>
              <a:rPr lang="zh-CN" altLang="en-US" b="1" dirty="0"/>
              <a:t> </a:t>
            </a:r>
            <a:r>
              <a:rPr lang="en-US" altLang="zh-CN" b="1" dirty="0"/>
              <a:t>DEP(</a:t>
            </a:r>
            <a:r>
              <a:rPr lang="en-US" b="1" dirty="0"/>
              <a:t>Data Execution Prevention</a:t>
            </a:r>
            <a:r>
              <a:rPr lang="en-US" altLang="zh-CN" b="1" dirty="0"/>
              <a:t>)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3" y="1041718"/>
            <a:ext cx="8944415" cy="3252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70742" y="1374227"/>
            <a:ext cx="6559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Shutdown</a:t>
            </a:r>
            <a:r>
              <a:rPr lang="zh-CN" altLang="en-US" b="1" dirty="0"/>
              <a:t> </a:t>
            </a:r>
            <a:r>
              <a:rPr lang="en-US" altLang="zh-CN" b="1" dirty="0"/>
              <a:t>ASLR</a:t>
            </a:r>
            <a:r>
              <a:rPr lang="zh-CN" altLang="en-US" b="1" dirty="0"/>
              <a:t> </a:t>
            </a:r>
            <a:r>
              <a:rPr lang="en-US" altLang="zh-CN" b="1" dirty="0"/>
              <a:t>(</a:t>
            </a:r>
            <a:r>
              <a:rPr lang="en-US" dirty="0"/>
              <a:t>Address space layout randomization</a:t>
            </a:r>
            <a:r>
              <a:rPr lang="en-US" altLang="zh-CN" dirty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53692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Overflow.c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276" y="1693363"/>
            <a:ext cx="5010411" cy="8701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276" y="2863908"/>
            <a:ext cx="5085567" cy="24184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05516F-7EE7-E74C-8D32-12E4A9FD8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86767"/>
            <a:ext cx="3820022" cy="398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0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Debugger - Basics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gdb</a:t>
            </a:r>
            <a:r>
              <a:rPr lang="en-US" sz="2800" dirty="0"/>
              <a:t>  </a:t>
            </a:r>
          </a:p>
          <a:p>
            <a:pPr lvl="1"/>
            <a:r>
              <a:rPr lang="en-US" sz="2600" dirty="0"/>
              <a:t>disassemble main (</a:t>
            </a:r>
            <a:r>
              <a:rPr lang="en-US" sz="2600" dirty="0" err="1"/>
              <a:t>disas</a:t>
            </a:r>
            <a:r>
              <a:rPr lang="en-US" sz="2600" dirty="0"/>
              <a:t> main)  </a:t>
            </a:r>
          </a:p>
          <a:p>
            <a:pPr lvl="1"/>
            <a:r>
              <a:rPr lang="en-US" sz="2600" dirty="0"/>
              <a:t>set disassembly-flavor intel </a:t>
            </a:r>
          </a:p>
          <a:p>
            <a:pPr lvl="1"/>
            <a:r>
              <a:rPr lang="en-US" sz="2600" dirty="0"/>
              <a:t>break main (b main)  </a:t>
            </a:r>
          </a:p>
          <a:p>
            <a:pPr lvl="1"/>
            <a:r>
              <a:rPr lang="en-US" sz="2600" dirty="0"/>
              <a:t>run </a:t>
            </a:r>
          </a:p>
          <a:p>
            <a:pPr lvl="1"/>
            <a:r>
              <a:rPr lang="en-US" sz="2600" dirty="0" err="1"/>
              <a:t>stepi</a:t>
            </a:r>
            <a:r>
              <a:rPr lang="en-US" sz="2600" dirty="0"/>
              <a:t> (s), step into  </a:t>
            </a:r>
          </a:p>
          <a:p>
            <a:pPr lvl="1"/>
            <a:r>
              <a:rPr lang="en-US" sz="2600" dirty="0" err="1"/>
              <a:t>nexti</a:t>
            </a:r>
            <a:r>
              <a:rPr lang="en-US" sz="2600" dirty="0"/>
              <a:t> (n), step over </a:t>
            </a:r>
          </a:p>
        </p:txBody>
      </p:sp>
    </p:spTree>
    <p:extLst>
      <p:ext uri="{BB962C8B-B14F-4D97-AF65-F5344CB8AC3E}">
        <p14:creationId xmlns:p14="http://schemas.microsoft.com/office/powerpoint/2010/main" val="2636678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Debugger – Examine Memory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Examine memory: x/NFU address </a:t>
            </a:r>
          </a:p>
          <a:p>
            <a:r>
              <a:rPr lang="en-US" sz="2400" dirty="0"/>
              <a:t>N = number </a:t>
            </a:r>
          </a:p>
          <a:p>
            <a:r>
              <a:rPr lang="en-US" sz="2400" dirty="0"/>
              <a:t>F = format </a:t>
            </a:r>
          </a:p>
          <a:p>
            <a:r>
              <a:rPr lang="en-US" sz="2400" dirty="0"/>
              <a:t>U = unit </a:t>
            </a:r>
          </a:p>
          <a:p>
            <a:r>
              <a:rPr lang="en-US" sz="2400" dirty="0"/>
              <a:t>• Examples </a:t>
            </a:r>
          </a:p>
          <a:p>
            <a:pPr lvl="2"/>
            <a:r>
              <a:rPr lang="en-US" sz="2000" dirty="0"/>
              <a:t>x/10xb 0xdeadbeef, examine 10 bytes in hex </a:t>
            </a:r>
          </a:p>
          <a:p>
            <a:pPr lvl="2"/>
            <a:r>
              <a:rPr lang="en-US" sz="2000" dirty="0"/>
              <a:t>x/</a:t>
            </a:r>
            <a:r>
              <a:rPr lang="en-US" sz="2000" dirty="0" err="1"/>
              <a:t>xw</a:t>
            </a:r>
            <a:r>
              <a:rPr lang="en-US" sz="2000" dirty="0"/>
              <a:t> 0xdeadbeef, examine 1 word in hex </a:t>
            </a:r>
          </a:p>
          <a:p>
            <a:pPr lvl="2"/>
            <a:r>
              <a:rPr lang="en-US" sz="2000" dirty="0"/>
              <a:t>x/s 0xdeadbeef, examine null terminated string </a:t>
            </a:r>
          </a:p>
        </p:txBody>
      </p:sp>
    </p:spTree>
    <p:extLst>
      <p:ext uri="{BB962C8B-B14F-4D97-AF65-F5344CB8AC3E}">
        <p14:creationId xmlns:p14="http://schemas.microsoft.com/office/powerpoint/2010/main" val="4096848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Hijack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038" y="975508"/>
            <a:ext cx="8524875" cy="4313238"/>
          </a:xfrm>
        </p:spPr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address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stored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calling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function.</a:t>
            </a:r>
            <a:r>
              <a:rPr lang="zh-CN" altLang="en-US" dirty="0"/>
              <a:t> </a:t>
            </a:r>
            <a:r>
              <a:rPr lang="en-US" altLang="zh-CN" dirty="0"/>
              <a:t>(EIP)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valuable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address</a:t>
            </a:r>
          </a:p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array,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data,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cover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address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address.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663" y="3043823"/>
            <a:ext cx="4545037" cy="381417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 bwMode="auto">
          <a:xfrm>
            <a:off x="5436296" y="3645073"/>
            <a:ext cx="0" cy="2192056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8652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244" y="2753518"/>
            <a:ext cx="8524875" cy="43132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dirty="0"/>
              <a:t>Review</a:t>
            </a:r>
            <a:r>
              <a:rPr lang="zh-CN" altLang="en-US" sz="4400" dirty="0"/>
              <a:t>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10070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Crash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823" y="1015111"/>
            <a:ext cx="8524875" cy="4313238"/>
          </a:xfrm>
        </p:spPr>
        <p:txBody>
          <a:bodyPr/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larger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array,</a:t>
            </a:r>
            <a:r>
              <a:rPr lang="zh-CN" altLang="en-US" dirty="0"/>
              <a:t> </a:t>
            </a:r>
            <a:r>
              <a:rPr lang="en-US" altLang="zh-CN" dirty="0"/>
              <a:t>normally,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crash.</a:t>
            </a:r>
          </a:p>
          <a:p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craft</a:t>
            </a:r>
            <a:r>
              <a:rPr lang="zh-CN" altLang="en-US" dirty="0"/>
              <a:t> </a:t>
            </a:r>
            <a:r>
              <a:rPr lang="en-US" altLang="zh-CN" dirty="0"/>
              <a:t>special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exploit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vulnerability.</a:t>
            </a:r>
          </a:p>
          <a:p>
            <a:pPr lvl="1"/>
            <a:r>
              <a:rPr lang="en-US" altLang="en-US" dirty="0"/>
              <a:t>The general idea is to overflow a buffer so that it overwrites the return address.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663" y="3043823"/>
            <a:ext cx="4545037" cy="38141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043824" y="3482236"/>
            <a:ext cx="3220875" cy="209184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en-US" altLang="zh-CN" dirty="0"/>
          </a:p>
          <a:p>
            <a:pPr algn="ctr" fontAlgn="auto"/>
            <a:r>
              <a:rPr lang="en-US" altLang="zh-CN" dirty="0"/>
              <a:t>AAAA</a:t>
            </a:r>
            <a:endParaRPr lang="en-US" dirty="0"/>
          </a:p>
          <a:p>
            <a:pPr algn="ctr" fontAlgn="auto"/>
            <a:r>
              <a:rPr lang="en-US" altLang="zh-CN" dirty="0"/>
              <a:t>AAAA</a:t>
            </a:r>
            <a:endParaRPr lang="en-US" dirty="0"/>
          </a:p>
          <a:p>
            <a:pPr algn="ctr" fontAlgn="auto"/>
            <a:r>
              <a:rPr lang="en-US" altLang="zh-CN" dirty="0"/>
              <a:t>BBBB</a:t>
            </a:r>
            <a:endParaRPr lang="en-US" dirty="0"/>
          </a:p>
          <a:p>
            <a:pPr algn="ctr" fontAlgn="auto"/>
            <a:r>
              <a:rPr lang="en-US" altLang="zh-CN" dirty="0"/>
              <a:t>BBBB</a:t>
            </a:r>
            <a:endParaRPr lang="en-US" dirty="0"/>
          </a:p>
          <a:p>
            <a:pPr algn="ctr" fontAlgn="auto"/>
            <a:r>
              <a:rPr lang="en-US" altLang="zh-CN" dirty="0"/>
              <a:t>CCCC</a:t>
            </a:r>
            <a:endParaRPr lang="en-US" dirty="0"/>
          </a:p>
          <a:p>
            <a:pPr algn="ctr" fontAlgn="auto"/>
            <a:r>
              <a:rPr lang="en-US" altLang="zh-CN" dirty="0"/>
              <a:t>CCCC</a:t>
            </a:r>
            <a:endParaRPr lang="en-US" dirty="0"/>
          </a:p>
          <a:p>
            <a:pPr algn="ctr" fontAlgn="auto"/>
            <a:r>
              <a:rPr lang="en-US" altLang="zh-CN" dirty="0"/>
              <a:t>DDDD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3043825" y="5574082"/>
            <a:ext cx="3220875" cy="400833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New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zh-CN" b="1" dirty="0"/>
              <a:t>Return</a:t>
            </a:r>
            <a:r>
              <a:rPr lang="zh-CN" altLang="en-US" b="1" dirty="0"/>
              <a:t> </a:t>
            </a:r>
            <a:r>
              <a:rPr lang="en-US" altLang="zh-CN" b="1" dirty="0"/>
              <a:t>Address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7679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Print</a:t>
            </a:r>
            <a:r>
              <a:rPr lang="zh-CN" altLang="en-US" dirty="0"/>
              <a:t> </a:t>
            </a:r>
            <a:r>
              <a:rPr lang="en-US" altLang="zh-CN" dirty="0"/>
              <a:t>ABCD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1866590"/>
            <a:ext cx="8524875" cy="3558208"/>
          </a:xfrm>
        </p:spPr>
      </p:pic>
    </p:spTree>
    <p:extLst>
      <p:ext uri="{BB962C8B-B14F-4D97-AF65-F5344CB8AC3E}">
        <p14:creationId xmlns:p14="http://schemas.microsoft.com/office/powerpoint/2010/main" val="535332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Print</a:t>
            </a:r>
            <a:r>
              <a:rPr lang="zh-CN" altLang="en-US" dirty="0"/>
              <a:t> </a:t>
            </a:r>
            <a:r>
              <a:rPr lang="en-US" altLang="zh-CN" dirty="0"/>
              <a:t>100A(s)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2145588"/>
            <a:ext cx="8524875" cy="3000212"/>
          </a:xfrm>
        </p:spPr>
      </p:pic>
    </p:spTree>
    <p:extLst>
      <p:ext uri="{BB962C8B-B14F-4D97-AF65-F5344CB8AC3E}">
        <p14:creationId xmlns:p14="http://schemas.microsoft.com/office/powerpoint/2010/main" val="3426889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BASH refresher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45" y="1489075"/>
            <a:ext cx="7955734" cy="4313238"/>
          </a:xfrm>
        </p:spPr>
      </p:pic>
    </p:spTree>
    <p:extLst>
      <p:ext uri="{BB962C8B-B14F-4D97-AF65-F5344CB8AC3E}">
        <p14:creationId xmlns:p14="http://schemas.microsoft.com/office/powerpoint/2010/main" val="976535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gdb</a:t>
            </a:r>
            <a:r>
              <a:rPr lang="en-US" dirty="0"/>
              <a:t> </a:t>
            </a:r>
            <a:r>
              <a:rPr lang="en-US" dirty="0" err="1"/>
              <a:t>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492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96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Guessing Addresses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Typically you need the source code so you can </a:t>
            </a:r>
            <a:r>
              <a:rPr lang="en-US" altLang="en-US" i="1" dirty="0"/>
              <a:t>estimate</a:t>
            </a:r>
            <a:r>
              <a:rPr lang="en-US" altLang="en-US" dirty="0"/>
              <a:t> the address of both the buffer and the return-address.</a:t>
            </a:r>
          </a:p>
          <a:p>
            <a:endParaRPr lang="en-US" altLang="en-US" dirty="0"/>
          </a:p>
          <a:p>
            <a:r>
              <a:rPr lang="en-US" altLang="en-US" dirty="0"/>
              <a:t>An estimate is often good enough! (more on this in a bit).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033" y="3385855"/>
            <a:ext cx="30988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1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Protection:</a:t>
            </a:r>
            <a:r>
              <a:rPr lang="zh-CN" altLang="en-US" dirty="0"/>
              <a:t> </a:t>
            </a:r>
            <a:r>
              <a:rPr lang="en-US" altLang="zh-CN" dirty="0"/>
              <a:t>ASLR,</a:t>
            </a:r>
            <a:r>
              <a:rPr lang="zh-CN" altLang="en-US" dirty="0"/>
              <a:t> </a:t>
            </a:r>
            <a:r>
              <a:rPr lang="en-US" altLang="zh-CN" dirty="0"/>
              <a:t>DEP,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Protector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9828" y="1031537"/>
            <a:ext cx="826776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242729"/>
                </a:solidFill>
              </a:rPr>
              <a:t>Address Space Layout Randomization (ASLR) is a technology used to help prevent shellcode from being successful. </a:t>
            </a:r>
          </a:p>
          <a:p>
            <a:endParaRPr lang="en-US" dirty="0">
              <a:solidFill>
                <a:srgbClr val="242729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242729"/>
                </a:solidFill>
              </a:rPr>
              <a:t>It does this by randomly offsetting the location of modules and certain in-memory structures. 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296" y="2782414"/>
            <a:ext cx="3178827" cy="393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0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Protection:</a:t>
            </a:r>
            <a:r>
              <a:rPr lang="zh-CN" altLang="en-US" dirty="0"/>
              <a:t> </a:t>
            </a:r>
            <a:r>
              <a:rPr lang="en-US" altLang="zh-CN" dirty="0"/>
              <a:t>ASLR,</a:t>
            </a:r>
            <a:r>
              <a:rPr lang="zh-CN" altLang="en-US" dirty="0"/>
              <a:t> </a:t>
            </a:r>
            <a:r>
              <a:rPr lang="en-US" altLang="zh-CN" dirty="0"/>
              <a:t>DEP,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Protector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9828" y="1031537"/>
            <a:ext cx="826776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Data Execution Prevention (DEP) prevents certain memory sectors, e.g</a:t>
            </a:r>
            <a:r>
              <a:rPr lang="en-US" b="1" dirty="0"/>
              <a:t>. the stack, from being executed. </a:t>
            </a:r>
          </a:p>
          <a:p>
            <a:pPr marL="342900" indent="-342900">
              <a:buFont typeface="Arial" charset="0"/>
              <a:buChar char="•"/>
            </a:pPr>
            <a:endParaRPr lang="en-US" b="1" dirty="0"/>
          </a:p>
          <a:p>
            <a:pPr marL="342900" indent="-342900">
              <a:buFont typeface="Arial" charset="0"/>
              <a:buChar char="•"/>
            </a:pPr>
            <a:endParaRPr lang="en-US" b="1" dirty="0"/>
          </a:p>
          <a:p>
            <a:pPr marL="342900" indent="-342900">
              <a:buFont typeface="Arial" charset="0"/>
              <a:buChar char="•"/>
            </a:pPr>
            <a:endParaRPr lang="en-US" b="1" dirty="0"/>
          </a:p>
          <a:p>
            <a:pPr marL="342900" indent="-342900">
              <a:buFont typeface="Arial" charset="0"/>
              <a:buChar char="•"/>
            </a:pPr>
            <a:endParaRPr lang="en-US" b="1" dirty="0"/>
          </a:p>
          <a:p>
            <a:pPr marL="342900" indent="-342900">
              <a:buFont typeface="Arial" charset="0"/>
              <a:buChar char="•"/>
            </a:pPr>
            <a:endParaRPr lang="en-US" b="1" dirty="0"/>
          </a:p>
          <a:p>
            <a:pPr marL="342900" indent="-342900">
              <a:buFont typeface="Arial" charset="0"/>
              <a:buChar char="•"/>
            </a:pPr>
            <a:endParaRPr lang="en-US" b="1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Stack protection will abort your program if it detects </a:t>
            </a:r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overflow</a:t>
            </a:r>
            <a:r>
              <a:rPr lang="en-US" dirty="0"/>
              <a:t>.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5192039" y="6274320"/>
            <a:ext cx="38608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en-US">
                <a:solidFill>
                  <a:srgbClr val="1B608A"/>
                </a:solidFill>
                <a:latin typeface="inherit" charset="0"/>
                <a:hlinkClick r:id="rId2"/>
              </a:rPr>
              <a:t>Bypassing ASLR/DEP - exploit-</a:t>
            </a:r>
            <a:r>
              <a:rPr lang="en-US" dirty="0">
                <a:solidFill>
                  <a:srgbClr val="1B608A"/>
                </a:solidFill>
                <a:latin typeface="inherit" charset="0"/>
                <a:hlinkClick r:id="rId2"/>
              </a:rPr>
              <a:t>db</a:t>
            </a:r>
            <a:endParaRPr lang="en-US" b="0" i="0" dirty="0">
              <a:solidFill>
                <a:srgbClr val="242729"/>
              </a:solidFill>
              <a:effectLst/>
              <a:latin typeface="inheri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00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TextBox 5"/>
          <p:cNvSpPr txBox="1"/>
          <p:nvPr/>
        </p:nvSpPr>
        <p:spPr>
          <a:xfrm>
            <a:off x="3307988" y="2373119"/>
            <a:ext cx="24201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982846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0537" y="1706510"/>
            <a:ext cx="8524875" cy="43132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/>
              <a:t>System</a:t>
            </a:r>
            <a:r>
              <a:rPr lang="zh-CN" altLang="en-US" sz="3200" dirty="0"/>
              <a:t> </a:t>
            </a:r>
            <a:r>
              <a:rPr lang="en-US" altLang="zh-CN" sz="3200" dirty="0"/>
              <a:t>Call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28298-A631-E342-BA43-EBD4BC4CC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92" y="2486722"/>
            <a:ext cx="4420529" cy="318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43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7BFBB-59A0-0A42-A2B5-4AFA2EDAE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fwrite</a:t>
            </a:r>
            <a:r>
              <a:rPr lang="en-US" dirty="0"/>
              <a:t>() path in both Linux and Windows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E6F36D-DAB7-E745-AC53-648A7E223761}"/>
              </a:ext>
            </a:extLst>
          </p:cNvPr>
          <p:cNvSpPr/>
          <p:nvPr/>
        </p:nvSpPr>
        <p:spPr bwMode="auto">
          <a:xfrm>
            <a:off x="1113263" y="1103969"/>
            <a:ext cx="1719147" cy="49065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fwrite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AD687-9509-E94B-9CFA-C39C2C962B80}"/>
              </a:ext>
            </a:extLst>
          </p:cNvPr>
          <p:cNvSpPr/>
          <p:nvPr/>
        </p:nvSpPr>
        <p:spPr bwMode="auto">
          <a:xfrm>
            <a:off x="1113262" y="1843744"/>
            <a:ext cx="1719148" cy="49065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write()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38DE96-DEE9-0A4F-8E0A-4FA11093FE09}"/>
              </a:ext>
            </a:extLst>
          </p:cNvPr>
          <p:cNvSpPr/>
          <p:nvPr/>
        </p:nvSpPr>
        <p:spPr bwMode="auto">
          <a:xfrm>
            <a:off x="1113262" y="2583519"/>
            <a:ext cx="1719148" cy="49065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interrupt 0x80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B8761-2ED9-3448-834D-A2EDA63C7A38}"/>
              </a:ext>
            </a:extLst>
          </p:cNvPr>
          <p:cNvSpPr/>
          <p:nvPr/>
        </p:nvSpPr>
        <p:spPr bwMode="auto">
          <a:xfrm>
            <a:off x="1113262" y="5055373"/>
            <a:ext cx="1719148" cy="62059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sys_write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()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Kernel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7C1418-5867-D44B-BE04-559C057CC03E}"/>
              </a:ext>
            </a:extLst>
          </p:cNvPr>
          <p:cNvSpPr/>
          <p:nvPr/>
        </p:nvSpPr>
        <p:spPr bwMode="auto">
          <a:xfrm>
            <a:off x="5558882" y="1134406"/>
            <a:ext cx="1719147" cy="49065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fwrite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89C87D-8286-7541-ACA1-BD6CC6EDE7C5}"/>
              </a:ext>
            </a:extLst>
          </p:cNvPr>
          <p:cNvSpPr/>
          <p:nvPr/>
        </p:nvSpPr>
        <p:spPr bwMode="auto">
          <a:xfrm>
            <a:off x="5558881" y="1961336"/>
            <a:ext cx="1719148" cy="49065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write()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5C9D6F-C426-AD4C-8875-184E4111B1C9}"/>
              </a:ext>
            </a:extLst>
          </p:cNvPr>
          <p:cNvSpPr/>
          <p:nvPr/>
        </p:nvSpPr>
        <p:spPr bwMode="auto">
          <a:xfrm>
            <a:off x="5558881" y="3344570"/>
            <a:ext cx="1719148" cy="49065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NtWriteFile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90DDE5-95C2-E340-BDED-F774BD7C044E}"/>
              </a:ext>
            </a:extLst>
          </p:cNvPr>
          <p:cNvSpPr/>
          <p:nvPr/>
        </p:nvSpPr>
        <p:spPr bwMode="auto">
          <a:xfrm>
            <a:off x="5558881" y="3944566"/>
            <a:ext cx="1719148" cy="49065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Interrupt 0x2e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F3D6C9-720B-7445-ACAC-8DA27567A17A}"/>
              </a:ext>
            </a:extLst>
          </p:cNvPr>
          <p:cNvSpPr/>
          <p:nvPr/>
        </p:nvSpPr>
        <p:spPr bwMode="auto">
          <a:xfrm>
            <a:off x="5558881" y="5163091"/>
            <a:ext cx="1719148" cy="62059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IoWriteFile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()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Kernel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9CAB73-4A04-7D42-BC3A-95F51ACDD6B0}"/>
              </a:ext>
            </a:extLst>
          </p:cNvPr>
          <p:cNvCxnSpPr/>
          <p:nvPr/>
        </p:nvCxnSpPr>
        <p:spPr bwMode="auto">
          <a:xfrm>
            <a:off x="300038" y="1706137"/>
            <a:ext cx="7963016" cy="0"/>
          </a:xfrm>
          <a:prstGeom prst="line">
            <a:avLst/>
          </a:prstGeom>
          <a:ln w="57150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5016AB-AE34-0D47-83AE-B639638C1BF0}"/>
              </a:ext>
            </a:extLst>
          </p:cNvPr>
          <p:cNvCxnSpPr/>
          <p:nvPr/>
        </p:nvCxnSpPr>
        <p:spPr bwMode="auto">
          <a:xfrm>
            <a:off x="300038" y="3170060"/>
            <a:ext cx="7963016" cy="0"/>
          </a:xfrm>
          <a:prstGeom prst="line">
            <a:avLst/>
          </a:prstGeom>
          <a:ln w="57150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8DD664-2317-264D-88E5-6F06302785C5}"/>
              </a:ext>
            </a:extLst>
          </p:cNvPr>
          <p:cNvCxnSpPr/>
          <p:nvPr/>
        </p:nvCxnSpPr>
        <p:spPr bwMode="auto">
          <a:xfrm>
            <a:off x="300038" y="4780156"/>
            <a:ext cx="7963016" cy="0"/>
          </a:xfrm>
          <a:prstGeom prst="line">
            <a:avLst/>
          </a:prstGeom>
          <a:ln w="57150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131416C-C172-374F-B018-64BBA9FFF395}"/>
              </a:ext>
            </a:extLst>
          </p:cNvPr>
          <p:cNvSpPr txBox="1"/>
          <p:nvPr/>
        </p:nvSpPr>
        <p:spPr>
          <a:xfrm>
            <a:off x="0" y="711673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D6A899-BEA4-4144-AF00-2575A62F153A}"/>
              </a:ext>
            </a:extLst>
          </p:cNvPr>
          <p:cNvSpPr txBox="1"/>
          <p:nvPr/>
        </p:nvSpPr>
        <p:spPr>
          <a:xfrm>
            <a:off x="76784" y="1769575"/>
            <a:ext cx="10684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  <a:p>
            <a:r>
              <a:rPr lang="en-US" b="1" dirty="0"/>
              <a:t>Run Time </a:t>
            </a:r>
          </a:p>
          <a:p>
            <a:r>
              <a:rPr lang="en-US" b="1" dirty="0"/>
              <a:t>Library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D16006-E59F-9A48-9F4F-A71C076500DC}"/>
              </a:ext>
            </a:extLst>
          </p:cNvPr>
          <p:cNvSpPr txBox="1"/>
          <p:nvPr/>
        </p:nvSpPr>
        <p:spPr>
          <a:xfrm>
            <a:off x="76784" y="3437419"/>
            <a:ext cx="1976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API (Windows)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424A0F-DDDD-8A4A-B9BB-DB4AF136A84C}"/>
              </a:ext>
            </a:extLst>
          </p:cNvPr>
          <p:cNvSpPr txBox="1"/>
          <p:nvPr/>
        </p:nvSpPr>
        <p:spPr>
          <a:xfrm>
            <a:off x="162277" y="4965562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Kernel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CE4FBD-ADFA-7D47-800E-B65A7010AC96}"/>
              </a:ext>
            </a:extLst>
          </p:cNvPr>
          <p:cNvCxnSpPr>
            <a:cxnSpLocks/>
          </p:cNvCxnSpPr>
          <p:nvPr/>
        </p:nvCxnSpPr>
        <p:spPr bwMode="auto">
          <a:xfrm>
            <a:off x="4537791" y="1156768"/>
            <a:ext cx="22303" cy="462692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43C1737-E570-BA43-B28F-4A5E4B01DFFB}"/>
              </a:ext>
            </a:extLst>
          </p:cNvPr>
          <p:cNvSpPr txBox="1"/>
          <p:nvPr/>
        </p:nvSpPr>
        <p:spPr>
          <a:xfrm>
            <a:off x="2916128" y="1088252"/>
            <a:ext cx="1279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./program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A26454-5AC4-CA49-9967-597E62DFD712}"/>
              </a:ext>
            </a:extLst>
          </p:cNvPr>
          <p:cNvSpPr txBox="1"/>
          <p:nvPr/>
        </p:nvSpPr>
        <p:spPr>
          <a:xfrm>
            <a:off x="7278029" y="1110815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program.exe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3A3C10-BB04-3544-9DCF-C5632AE53064}"/>
              </a:ext>
            </a:extLst>
          </p:cNvPr>
          <p:cNvSpPr txBox="1"/>
          <p:nvPr/>
        </p:nvSpPr>
        <p:spPr>
          <a:xfrm>
            <a:off x="7278029" y="1973467"/>
            <a:ext cx="1481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Libcmt.lib</a:t>
            </a:r>
            <a:endParaRPr lang="en-US" dirty="0"/>
          </a:p>
          <a:p>
            <a:r>
              <a:rPr lang="en-US" dirty="0"/>
              <a:t>msvcr90.dll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542B37-9FBE-334C-AB5E-AEA58065CB87}"/>
              </a:ext>
            </a:extLst>
          </p:cNvPr>
          <p:cNvSpPr txBox="1"/>
          <p:nvPr/>
        </p:nvSpPr>
        <p:spPr>
          <a:xfrm>
            <a:off x="7419093" y="3376811"/>
            <a:ext cx="1540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Kernel32.dll</a:t>
            </a:r>
          </a:p>
          <a:p>
            <a:endParaRPr lang="en-US" dirty="0"/>
          </a:p>
          <a:p>
            <a:r>
              <a:rPr lang="en-US" dirty="0" err="1"/>
              <a:t>NTDLL.dll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5F75C9-0BAE-5042-821F-2FDC7809505C}"/>
              </a:ext>
            </a:extLst>
          </p:cNvPr>
          <p:cNvSpPr txBox="1"/>
          <p:nvPr/>
        </p:nvSpPr>
        <p:spPr>
          <a:xfrm>
            <a:off x="7445896" y="5335101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NtosKrnl.exe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3296DC-2E99-7F44-B135-5D70883D0922}"/>
              </a:ext>
            </a:extLst>
          </p:cNvPr>
          <p:cNvSpPr txBox="1"/>
          <p:nvPr/>
        </p:nvSpPr>
        <p:spPr>
          <a:xfrm>
            <a:off x="2985879" y="1781018"/>
            <a:ext cx="912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libc.a</a:t>
            </a:r>
            <a:endParaRPr lang="en-US" dirty="0"/>
          </a:p>
          <a:p>
            <a:r>
              <a:rPr lang="en-US" dirty="0" err="1"/>
              <a:t>libc.so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9E8A10-E42C-DD47-926A-DE1E339773B6}"/>
              </a:ext>
            </a:extLst>
          </p:cNvPr>
          <p:cNvSpPr txBox="1"/>
          <p:nvPr/>
        </p:nvSpPr>
        <p:spPr>
          <a:xfrm>
            <a:off x="2988259" y="2424207"/>
            <a:ext cx="912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libc.a</a:t>
            </a:r>
            <a:endParaRPr lang="en-US" dirty="0"/>
          </a:p>
          <a:p>
            <a:r>
              <a:rPr lang="en-US" dirty="0" err="1"/>
              <a:t>libc.so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5CAF81-CF22-504E-B9F8-CDA88328E1B5}"/>
              </a:ext>
            </a:extLst>
          </p:cNvPr>
          <p:cNvSpPr txBox="1"/>
          <p:nvPr/>
        </p:nvSpPr>
        <p:spPr>
          <a:xfrm>
            <a:off x="3003409" y="5163091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./</a:t>
            </a:r>
            <a:r>
              <a:rPr lang="en-US" dirty="0" err="1"/>
              <a:t>vlinuxz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41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</a:t>
            </a:r>
            <a:r>
              <a:rPr lang="zh-CN" altLang="en-US" dirty="0"/>
              <a:t> </a:t>
            </a:r>
            <a:r>
              <a:rPr lang="en-US" altLang="zh-CN" dirty="0"/>
              <a:t>Hello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44" y="1014880"/>
            <a:ext cx="7556500" cy="3708400"/>
          </a:xfrm>
        </p:spPr>
      </p:pic>
      <p:sp>
        <p:nvSpPr>
          <p:cNvPr id="5" name="TextBox 4"/>
          <p:cNvSpPr txBox="1"/>
          <p:nvPr/>
        </p:nvSpPr>
        <p:spPr>
          <a:xfrm>
            <a:off x="6563637" y="4813857"/>
            <a:ext cx="1939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helloworld.asm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0449"/>
            <a:ext cx="9144000" cy="4387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94BA05-C4BC-0247-813C-2F97E307C231}"/>
              </a:ext>
            </a:extLst>
          </p:cNvPr>
          <p:cNvSpPr/>
          <p:nvPr/>
        </p:nvSpPr>
        <p:spPr>
          <a:xfrm>
            <a:off x="5508702" y="-108504"/>
            <a:ext cx="3635298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42729"/>
                </a:solidFill>
                <a:latin typeface="inherit"/>
              </a:rPr>
              <a:t>Quick review: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242729"/>
                </a:solidFill>
                <a:latin typeface="inherit"/>
              </a:rPr>
              <a:t>DB</a:t>
            </a:r>
            <a:r>
              <a:rPr lang="en-US" sz="1200" dirty="0">
                <a:solidFill>
                  <a:srgbClr val="242729"/>
                </a:solidFill>
                <a:latin typeface="inherit"/>
              </a:rPr>
              <a:t> - Define Byte. 8 bits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242729"/>
                </a:solidFill>
                <a:latin typeface="inherit"/>
              </a:rPr>
              <a:t>DW</a:t>
            </a:r>
            <a:r>
              <a:rPr lang="en-US" sz="1200" dirty="0">
                <a:solidFill>
                  <a:srgbClr val="242729"/>
                </a:solidFill>
                <a:latin typeface="inherit"/>
              </a:rPr>
              <a:t> - Define Word. Generally 2 bytes on a typical x86 32-bit system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242729"/>
                </a:solidFill>
                <a:latin typeface="inherit"/>
              </a:rPr>
              <a:t>DD</a:t>
            </a:r>
            <a:r>
              <a:rPr lang="en-US" sz="1200" dirty="0">
                <a:solidFill>
                  <a:srgbClr val="242729"/>
                </a:solidFill>
                <a:latin typeface="inherit"/>
              </a:rPr>
              <a:t> - Define double word. Generally 4 bytes on a typical x86 32-bit system</a:t>
            </a:r>
          </a:p>
          <a:p>
            <a:r>
              <a:rPr lang="en-US" sz="1200" dirty="0">
                <a:solidFill>
                  <a:srgbClr val="242729"/>
                </a:solidFill>
                <a:latin typeface="inherit"/>
              </a:rPr>
              <a:t>From </a:t>
            </a:r>
            <a:r>
              <a:rPr lang="en-US" sz="1200" u="sng" dirty="0">
                <a:solidFill>
                  <a:srgbClr val="005999"/>
                </a:solidFill>
                <a:latin typeface="inherit"/>
                <a:hlinkClick r:id="rId5"/>
              </a:rPr>
              <a:t>x86 assembly tutorial</a:t>
            </a:r>
            <a:r>
              <a:rPr lang="en-US" sz="1200" dirty="0">
                <a:solidFill>
                  <a:srgbClr val="242729"/>
                </a:solidFill>
                <a:latin typeface="inherit"/>
              </a:rPr>
              <a:t>,</a:t>
            </a:r>
            <a:endParaRPr lang="en-US" sz="1200" b="0" i="0" dirty="0">
              <a:solidFill>
                <a:srgbClr val="242729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273814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“Memory Corruption”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</p:spTree>
    <p:extLst>
      <p:ext uri="{BB962C8B-B14F-4D97-AF65-F5344CB8AC3E}">
        <p14:creationId xmlns:p14="http://schemas.microsoft.com/office/powerpoint/2010/main" val="3429706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“Memory Corruption”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Modifying a </a:t>
            </a:r>
            <a:r>
              <a:rPr lang="en-US" sz="2400" dirty="0">
                <a:solidFill>
                  <a:srgbClr val="7030A0"/>
                </a:solidFill>
              </a:rPr>
              <a:t>binary’s</a:t>
            </a:r>
            <a:r>
              <a:rPr lang="en-US" sz="2400" dirty="0"/>
              <a:t> memory in a way that was not intended </a:t>
            </a:r>
          </a:p>
          <a:p>
            <a:r>
              <a:rPr lang="en-US" sz="2400" dirty="0"/>
              <a:t>Broad umbrella term for most of what the rest of this class will be </a:t>
            </a:r>
          </a:p>
          <a:p>
            <a:r>
              <a:rPr lang="en-US" sz="2400" dirty="0"/>
              <a:t>The vast majority of system-level </a:t>
            </a:r>
            <a:r>
              <a:rPr lang="en-US" sz="2400" dirty="0">
                <a:solidFill>
                  <a:srgbClr val="7030A0"/>
                </a:solidFill>
              </a:rPr>
              <a:t>exploits</a:t>
            </a:r>
            <a:r>
              <a:rPr lang="en-US" sz="2400" dirty="0"/>
              <a:t> (real-world and competition) involve memory corruption</a:t>
            </a:r>
          </a:p>
        </p:txBody>
      </p:sp>
    </p:spTree>
    <p:extLst>
      <p:ext uri="{BB962C8B-B14F-4D97-AF65-F5344CB8AC3E}">
        <p14:creationId xmlns:p14="http://schemas.microsoft.com/office/powerpoint/2010/main" val="402286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Buffers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038" y="1088242"/>
            <a:ext cx="8524875" cy="4313238"/>
          </a:xfrm>
        </p:spPr>
        <p:txBody>
          <a:bodyPr/>
          <a:lstStyle/>
          <a:p>
            <a:r>
              <a:rPr lang="en-US" dirty="0"/>
              <a:t>A buffer is defined as a limited, contiguously allocated set of memory. The most common buffer in C is an array.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12" y="1967786"/>
            <a:ext cx="7427934" cy="40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59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en-US" dirty="0"/>
              <a:t> novice C programmer mistake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7340600" cy="29972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1780"/>
            <a:ext cx="9144000" cy="15705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84300" y="5686201"/>
            <a:ext cx="6657410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This example shows how easy it is to read past the end of a buffer; C provides no built-in protection. </a:t>
            </a:r>
          </a:p>
        </p:txBody>
      </p:sp>
    </p:spTree>
    <p:extLst>
      <p:ext uri="{BB962C8B-B14F-4D97-AF65-F5344CB8AC3E}">
        <p14:creationId xmlns:p14="http://schemas.microsoft.com/office/powerpoint/2010/main" val="242653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Standard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40996</TotalTime>
  <Words>588</Words>
  <Application>Microsoft Macintosh PowerPoint</Application>
  <PresentationFormat>On-screen Show (4:3)</PresentationFormat>
  <Paragraphs>122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Agency FB</vt:lpstr>
      <vt:lpstr>inherit</vt:lpstr>
      <vt:lpstr>ＭＳ Ｐゴシック</vt:lpstr>
      <vt:lpstr>PMingLiU</vt:lpstr>
      <vt:lpstr>宋体</vt:lpstr>
      <vt:lpstr>Arial</vt:lpstr>
      <vt:lpstr>Calibri</vt:lpstr>
      <vt:lpstr>Franklin Gothic Book</vt:lpstr>
      <vt:lpstr>Franklin Gothic Medium</vt:lpstr>
      <vt:lpstr>Wingdings</vt:lpstr>
      <vt:lpstr>Standarddesign</vt:lpstr>
      <vt:lpstr>PowerPoint Presentation</vt:lpstr>
      <vt:lpstr>PowerPoint Presentation</vt:lpstr>
      <vt:lpstr>PowerPoint Presentation</vt:lpstr>
      <vt:lpstr>fwrite() path in both Linux and Windows</vt:lpstr>
      <vt:lpstr>Example: Hello World</vt:lpstr>
      <vt:lpstr>“Memory Corruption”</vt:lpstr>
      <vt:lpstr>“Memory Corruption”</vt:lpstr>
      <vt:lpstr>Buffers</vt:lpstr>
      <vt:lpstr>A novice C programmer mistake </vt:lpstr>
      <vt:lpstr>Another C programmer mistake </vt:lpstr>
      <vt:lpstr>Crash report</vt:lpstr>
      <vt:lpstr>PowerPoint Presentation</vt:lpstr>
      <vt:lpstr>Stack Frame</vt:lpstr>
      <vt:lpstr>Overflow.c</vt:lpstr>
      <vt:lpstr>Protection: ASLR, DEP, Stack Protector</vt:lpstr>
      <vt:lpstr>Overflow.c</vt:lpstr>
      <vt:lpstr>GNU Debugger - Basics </vt:lpstr>
      <vt:lpstr>GNU Debugger – Examine Memory </vt:lpstr>
      <vt:lpstr>Return Hijack</vt:lpstr>
      <vt:lpstr>From Crash to Hack</vt:lpstr>
      <vt:lpstr>Print ABCD</vt:lpstr>
      <vt:lpstr>Print 100A(s)</vt:lpstr>
      <vt:lpstr>BASH refresher</vt:lpstr>
      <vt:lpstr>gdb io</vt:lpstr>
      <vt:lpstr>Guessing Addresses</vt:lpstr>
      <vt:lpstr>Protection: ASLR, DEP, Stack Protector</vt:lpstr>
      <vt:lpstr>Protection: ASLR, DEP, Stack Protector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quake0day</dc:creator>
  <dc:description>PresentationLoad.com</dc:description>
  <cp:lastModifiedBy>Chen, Si</cp:lastModifiedBy>
  <cp:revision>1052</cp:revision>
  <dcterms:created xsi:type="dcterms:W3CDTF">2011-12-10T02:50:46Z</dcterms:created>
  <dcterms:modified xsi:type="dcterms:W3CDTF">2018-09-13T18:36:01Z</dcterms:modified>
</cp:coreProperties>
</file>